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67" r:id="rId2"/>
    <p:sldId id="3316" r:id="rId3"/>
    <p:sldId id="3317" r:id="rId4"/>
    <p:sldId id="3318" r:id="rId5"/>
    <p:sldId id="3319" r:id="rId6"/>
    <p:sldId id="3320" r:id="rId7"/>
    <p:sldId id="3321" r:id="rId8"/>
    <p:sldId id="3322" r:id="rId9"/>
    <p:sldId id="3323" r:id="rId10"/>
    <p:sldId id="3324" r:id="rId11"/>
    <p:sldId id="3325" r:id="rId12"/>
    <p:sldId id="3326" r:id="rId13"/>
    <p:sldId id="3327" r:id="rId14"/>
    <p:sldId id="3328" r:id="rId15"/>
    <p:sldId id="3329" r:id="rId16"/>
    <p:sldId id="3330" r:id="rId17"/>
  </p:sldIdLst>
  <p:sldSz cx="12192000" cy="6858000"/>
  <p:notesSz cx="6858000" cy="9144000"/>
  <p:defaultTextStyle>
    <a:defPPr>
      <a:defRPr lang="zh-CN"/>
    </a:defPPr>
    <a:lvl1pPr marL="0" lvl="0"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1pPr>
    <a:lvl2pPr marL="457200" lvl="1"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2pPr>
    <a:lvl3pPr marL="914400" lvl="2"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3pPr>
    <a:lvl4pPr marL="1371600" lvl="3"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4pPr>
    <a:lvl5pPr marL="1828800" lvl="4"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5pPr>
    <a:lvl6pPr marL="2286000" lvl="5"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6pPr>
    <a:lvl7pPr marL="2743200" lvl="6"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7pPr>
    <a:lvl8pPr marL="3200400" lvl="7"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8pPr>
    <a:lvl9pPr marL="3657600" lvl="8"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9pPr>
  </p:defaultTextStyle>
  <p:extLst>
    <p:ext uri="{EFAFB233-063F-42B5-8137-9DF3F51BA10A}">
      <p15:sldGuideLst xmlns:p15="http://schemas.microsoft.com/office/powerpoint/2012/main">
        <p15:guide id="1" orient="horz" pos="2251" userDrawn="1">
          <p15:clr>
            <a:srgbClr val="A4A3A4"/>
          </p15:clr>
        </p15:guide>
        <p15:guide id="2" pos="38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251C"/>
    <a:srgbClr val="E5F5FC"/>
    <a:srgbClr val="00A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988" autoAdjust="0"/>
  </p:normalViewPr>
  <p:slideViewPr>
    <p:cSldViewPr showGuides="1">
      <p:cViewPr>
        <p:scale>
          <a:sx n="100" d="100"/>
          <a:sy n="100" d="100"/>
        </p:scale>
        <p:origin x="912" y="204"/>
      </p:cViewPr>
      <p:guideLst>
        <p:guide orient="horz" pos="2251"/>
        <p:guide pos="388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等线"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156008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34399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773745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791204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34797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872144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14425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622558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435816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075551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288817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873711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201472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796461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a:ln/>
        </p:spPr>
      </p:sp>
      <p:sp>
        <p:nvSpPr>
          <p:cNvPr id="5122" name="文本占位符 2"/>
          <p:cNvSpPr>
            <a:spLocks noGrp="1"/>
          </p:cNvSpPr>
          <p:nvPr>
            <p:ph type="body"/>
          </p:nvPr>
        </p:nvSpPr>
        <p:spPr>
          <a:ln/>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559008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通用版式@">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551754" cy="584775"/>
          </a:xfrm>
          <a:prstGeom prst="rect">
            <a:avLst/>
          </a:prstGeom>
          <a:noFill/>
        </p:spPr>
        <p:txBody>
          <a:bodyPr wrap="none" rtlCol="0">
            <a:spAutoFit/>
          </a:bodyPr>
          <a:lstStyle/>
          <a:p>
            <a:r>
              <a:rPr lang="en-US" altLang="zh-CN" sz="3200" dirty="0">
                <a:solidFill>
                  <a:srgbClr val="00ADED"/>
                </a:solidFill>
              </a:rPr>
              <a:t>@</a:t>
            </a:r>
            <a:endParaRPr lang="zh-CN" altLang="en-US" sz="3200" dirty="0">
              <a:solidFill>
                <a:srgbClr val="00ADED"/>
              </a:solidFill>
            </a:endParaRPr>
          </a:p>
        </p:txBody>
      </p:sp>
      <p:sp>
        <p:nvSpPr>
          <p:cNvPr id="2" name="文本框 1">
            <a:extLst>
              <a:ext uri="{FF2B5EF4-FFF2-40B4-BE49-F238E27FC236}">
                <a16:creationId xmlns:a16="http://schemas.microsoft.com/office/drawing/2014/main" id="{E9C0D120-5112-8701-D9DA-79B6B9FFF0CE}"/>
              </a:ext>
            </a:extLst>
          </p:cNvPr>
          <p:cNvSpPr txBox="1"/>
          <p:nvPr userDrawn="1"/>
        </p:nvSpPr>
        <p:spPr>
          <a:xfrm>
            <a:off x="381000" y="381000"/>
            <a:ext cx="3810000" cy="369332"/>
          </a:xfrm>
          <a:prstGeom prst="rect">
            <a:avLst/>
          </a:prstGeom>
          <a:noFill/>
        </p:spPr>
        <p:txBody>
          <a:bodyPr vert="horz" rtlCol="0">
            <a:spAutoFit/>
          </a:bodyPr>
          <a:lstStyle/>
          <a:p>
            <a:r>
              <a:rPr lang="en-US" altLang="zh-CN"/>
              <a:t>@</a:t>
            </a:r>
            <a:r>
              <a:rPr lang="zh-CN" altLang="en-US"/>
              <a:t>知识导航；</a:t>
            </a:r>
            <a:r>
              <a:rPr lang="en-US" altLang="zh-CN"/>
              <a:t>@</a:t>
            </a:r>
            <a:r>
              <a:rPr lang="zh-CN" altLang="en-US"/>
              <a:t>典例导思</a:t>
            </a:r>
          </a:p>
        </p:txBody>
      </p:sp>
    </p:spTree>
    <p:extLst>
      <p:ext uri="{BB962C8B-B14F-4D97-AF65-F5344CB8AC3E}">
        <p14:creationId xmlns:p14="http://schemas.microsoft.com/office/powerpoint/2010/main" val="3003416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导航">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知识导航</a:t>
            </a:r>
            <a:endParaRPr lang="zh-CN" altLang="en-US" sz="3200" dirty="0">
              <a:solidFill>
                <a:srgbClr val="00ADED"/>
              </a:solidFill>
            </a:endParaRPr>
          </a:p>
        </p:txBody>
      </p:sp>
    </p:spTree>
    <p:extLst>
      <p:ext uri="{BB962C8B-B14F-4D97-AF65-F5344CB8AC3E}">
        <p14:creationId xmlns:p14="http://schemas.microsoft.com/office/powerpoint/2010/main" val="3202370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典例导思">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5BB2577-58E8-C337-2A86-0FC52E0F1E05}"/>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7D3DCF11-EE34-5BF8-17CF-BA2F3C045A47}"/>
              </a:ext>
            </a:extLst>
          </p:cNvPr>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E37A30E3-D660-0E44-9A86-AE9246720526}"/>
              </a:ext>
            </a:extLst>
          </p:cNvPr>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典例导思</a:t>
            </a:r>
            <a:endParaRPr lang="zh-CN" altLang="en-US" sz="3200" dirty="0">
              <a:solidFill>
                <a:srgbClr val="00ADED"/>
              </a:solidFill>
            </a:endParaRPr>
          </a:p>
        </p:txBody>
      </p:sp>
    </p:spTree>
    <p:extLst>
      <p:ext uri="{BB962C8B-B14F-4D97-AF65-F5344CB8AC3E}">
        <p14:creationId xmlns:p14="http://schemas.microsoft.com/office/powerpoint/2010/main" val="35562302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descr="高分突破·课件模板"/>
          <p:cNvPicPr>
            <a:picLocks noChangeAspect="1"/>
          </p:cNvPicPr>
          <p:nvPr userDrawn="1"/>
        </p:nvPicPr>
        <p:blipFill>
          <a:blip r:embed="rId7"/>
          <a:stretch>
            <a:fillRect/>
          </a:stretch>
        </p:blipFill>
        <p:spPr>
          <a:xfrm>
            <a:off x="-11112" y="-7937"/>
            <a:ext cx="12214225" cy="68738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TI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YTSlide_2_0_1.5_1.5_1.5_2.5_数学_0_1">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01B862FB-258E-3AF4-E351-A4D5F3BD4988}"/>
              </a:ext>
            </a:extLst>
          </p:cNvPr>
          <p:cNvSpPr txBox="1"/>
          <p:nvPr/>
        </p:nvSpPr>
        <p:spPr>
          <a:xfrm>
            <a:off x="1631690" y="2276920"/>
            <a:ext cx="9216640" cy="1260923"/>
          </a:xfrm>
          <a:prstGeom prst="rect">
            <a:avLst/>
          </a:prstGeom>
          <a:noFill/>
        </p:spPr>
        <p:txBody>
          <a:bodyPr wrap="square">
            <a:spAutoFit/>
          </a:bodyPr>
          <a:lstStyle/>
          <a:p>
            <a:pPr algn="ctr">
              <a:lnSpc>
                <a:spcPct val="150000"/>
              </a:lnSpc>
            </a:pPr>
            <a:r>
              <a:rPr lang="zh-CN" altLang="en-US"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第</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2</a:t>
            </a:r>
            <a:r>
              <a:rPr lang="zh-CN" altLang="en-US"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课时　分式方程的应用</a:t>
            </a:r>
            <a:endPar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矩形 1"/>
              <p:cNvSpPr/>
              <p:nvPr/>
            </p:nvSpPr>
            <p:spPr>
              <a:xfrm>
                <a:off x="623620" y="836820"/>
                <a:ext cx="10872756" cy="4614468"/>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甲、乙两个施工队共同完成某居民小区绿化改造工程</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乙队先单独做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天后</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再由两队合作</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天就能完成全部工程</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已知乙队单独完成此项工程所需天数是甲队单独完成此项工程所需天数的</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则乙队单独完成此项工程需</a:t>
                </a:r>
                <a:r>
                  <a:rPr lang="zh-CN"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623620" y="836820"/>
                <a:ext cx="10872756" cy="4614468"/>
              </a:xfrm>
              <a:prstGeom prst="rect">
                <a:avLst/>
              </a:prstGeom>
              <a:blipFill>
                <a:blip r:embed="rId3"/>
                <a:stretch>
                  <a:fillRect l="-1682" r="-1682" b="-1849"/>
                </a:stretch>
              </a:blipFill>
            </p:spPr>
            <p:txBody>
              <a:bodyPr/>
              <a:lstStyle/>
              <a:p>
                <a:r>
                  <a:rPr lang="zh-CN" altLang="en-US">
                    <a:noFill/>
                  </a:rPr>
                  <a:t> </a:t>
                </a:r>
              </a:p>
            </p:txBody>
          </p:sp>
        </mc:Fallback>
      </mc:AlternateContent>
      <p:sp>
        <p:nvSpPr>
          <p:cNvPr id="3" name="矩形 2"/>
          <p:cNvSpPr/>
          <p:nvPr/>
        </p:nvSpPr>
        <p:spPr>
          <a:xfrm>
            <a:off x="2135725" y="4581080"/>
            <a:ext cx="64633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20</a:t>
            </a:r>
            <a:endParaRPr lang="zh-CN" altLang="en-US" dirty="0"/>
          </a:p>
        </p:txBody>
      </p:sp>
    </p:spTree>
    <p:extLst>
      <p:ext uri="{BB962C8B-B14F-4D97-AF65-F5344CB8AC3E}">
        <p14:creationId xmlns:p14="http://schemas.microsoft.com/office/powerpoint/2010/main" val="364067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610" y="476795"/>
            <a:ext cx="11232780" cy="3539430"/>
          </a:xfrm>
          <a:prstGeom prst="rect">
            <a:avLst/>
          </a:prstGeom>
        </p:spPr>
        <p:txBody>
          <a:bodyPr wrap="square">
            <a:spAutoFit/>
          </a:bodyPr>
          <a:lstStyle/>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·重庆</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卷</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为促进新质生产力的发展</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某企业决定投入一笔资金对现有甲、乙两类共</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条生产线的设备进行更新换代</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为鼓励企业进行生产线的设备更新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某市出台了相应的补贴政策</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根据相关政策</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条甲类生产线的设备可获得</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万元的补贴</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条乙类生产线的设备可获得</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万元的补贴</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这样更新完这</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条生产线的设备</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该企业可获得</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万元的补贴</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该企业甲、乙两类生产线各有多少条</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493230" y="3933035"/>
                <a:ext cx="11555495" cy="2175724"/>
              </a:xfrm>
              <a:prstGeom prst="rect">
                <a:avLst/>
              </a:prstGeom>
            </p:spPr>
            <p:txBody>
              <a:bodyPr wrap="square">
                <a:spAutoFit/>
              </a:bodyPr>
              <a:lstStyle/>
              <a:p>
                <a:pPr algn="just">
                  <a:spcAft>
                    <a:spcPts val="0"/>
                  </a:spcAft>
                </a:pP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设该企业有</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条甲类生产线</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条乙类生产线</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d>
                      <m:dPr>
                        <m:begChr m:val="{"/>
                        <m:endChr m:val=""/>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𝒙</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𝒚</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𝟑𝟎</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e>
                          </m:mr>
                          <m:mr>
                            <m:e>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𝟑</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𝒙</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𝟐</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𝒚</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𝟕𝟎</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e>
                          </m:mr>
                        </m:m>
                      </m:e>
                    </m:d>
                  </m:oMath>
                </a14:m>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解得</a:t>
                </a:r>
                <a14:m>
                  <m:oMath xmlns:m="http://schemas.openxmlformats.org/officeDocument/2006/math">
                    <m:d>
                      <m:dPr>
                        <m:begChr m:val="{"/>
                        <m:endChr m:val=""/>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𝒙</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𝟏𝟎</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e>
                          </m:mr>
                          <m:mr>
                            <m:e>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𝒚</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𝟐𝟎</m:t>
                              </m:r>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e>
                          </m:mr>
                        </m:m>
                      </m:e>
                    </m:d>
                  </m:oMath>
                </a14:m>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该企业有</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条甲类生产线</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条乙类生产线</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493230" y="3933035"/>
                <a:ext cx="11555495" cy="2175724"/>
              </a:xfrm>
              <a:prstGeom prst="rect">
                <a:avLst/>
              </a:prstGeom>
              <a:blipFill>
                <a:blip r:embed="rId3"/>
                <a:stretch>
                  <a:fillRect l="-1372" t="-4762" b="-840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1076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1615" y="404790"/>
            <a:ext cx="10872755" cy="2554545"/>
          </a:xfrm>
          <a:prstGeom prst="rect">
            <a:avLst/>
          </a:prstGeom>
        </p:spPr>
        <p:txBody>
          <a:bodyPr wrap="square">
            <a:spAutoFit/>
          </a:bodyPr>
          <a:lstStyle/>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经测算</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购买更新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条甲类生产线的设备比购买更新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条乙类生产线的设备需多投入</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万元购买更新甲类生产线的设备数量和用</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万元购买更新乙类生产线的设备数量相同</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那么该企业在获得</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万元的补贴后</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还需投入多少资金更新生产线的设备</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543225" y="3140980"/>
                <a:ext cx="11160775" cy="2869247"/>
              </a:xfrm>
              <a:prstGeom prst="rect">
                <a:avLst/>
              </a:prstGeom>
            </p:spPr>
            <p:txBody>
              <a:bodyPr wrap="square">
                <a:spAutoFit/>
              </a:bodyPr>
              <a:lstStyle/>
              <a:p>
                <a:pPr algn="just">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设购买更新</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条乙类生产线的设备需投入</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则购买更新</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条甲类生产线的设备需投入</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8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题意</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𝟐𝟎𝟎</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𝒎</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𝟓</m:t>
                        </m:r>
                      </m:den>
                    </m:f>
                  </m:oMath>
                </a14:m>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𝟏𝟖𝟎</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𝒎</m:t>
                        </m:r>
                      </m:den>
                    </m:f>
                  </m:oMath>
                </a14:m>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经检验</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是所列方程的解</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且符合题意</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该企业还需投入</a:t>
                </a:r>
                <a:r>
                  <a:rPr lang="en-US" altLang="zh-CN" sz="28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1 330(</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该企业在获得</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万元的补贴后</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还需投入</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1 330</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万元资金更新生产线的设备</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543225" y="3140980"/>
                <a:ext cx="11160775" cy="2869247"/>
              </a:xfrm>
              <a:prstGeom prst="rect">
                <a:avLst/>
              </a:prstGeom>
              <a:blipFill>
                <a:blip r:embed="rId3"/>
                <a:stretch>
                  <a:fillRect l="-1092" t="-2760" r="-1147" b="-50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1237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39.jpeg"/>
          <p:cNvPicPr/>
          <p:nvPr/>
        </p:nvPicPr>
        <p:blipFill>
          <a:blip r:embed="rId3"/>
          <a:stretch>
            <a:fillRect/>
          </a:stretch>
        </p:blipFill>
        <p:spPr>
          <a:xfrm>
            <a:off x="4439885" y="620805"/>
            <a:ext cx="3015782" cy="467365"/>
          </a:xfrm>
          <a:prstGeom prst="rect">
            <a:avLst/>
          </a:prstGeom>
        </p:spPr>
      </p:pic>
      <p:sp>
        <p:nvSpPr>
          <p:cNvPr id="3" name="矩形 2"/>
          <p:cNvSpPr/>
          <p:nvPr/>
        </p:nvSpPr>
        <p:spPr>
          <a:xfrm>
            <a:off x="478245" y="1005438"/>
            <a:ext cx="11376790" cy="3811300"/>
          </a:xfrm>
          <a:prstGeom prst="rect">
            <a:avLst/>
          </a:prstGeom>
        </p:spPr>
        <p:txBody>
          <a:bodyPr wrap="square">
            <a:spAutoFit/>
          </a:bodyPr>
          <a:lstStyle/>
          <a:p>
            <a:pPr>
              <a:lnSpc>
                <a:spcPts val="58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某店在开学初用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元购进若干个学生专用科学计算器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按每个</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元出售</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很快就销售一空</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据了解学生还急需</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倍数量的这种计算器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于是又用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2 580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元购进所需计算器</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由于量大</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每个进价比上次优惠</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该店仍按每个</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元销售</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最后剩下</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个按九折卖出</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这笔生意该店共盈利</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166752" y="3900315"/>
            <a:ext cx="1649811" cy="836126"/>
          </a:xfrm>
          <a:prstGeom prst="rect">
            <a:avLst/>
          </a:prstGeom>
        </p:spPr>
        <p:txBody>
          <a:bodyPr wrap="none">
            <a:spAutoFit/>
          </a:bodyPr>
          <a:lstStyle/>
          <a:p>
            <a:pPr algn="just">
              <a:lnSpc>
                <a:spcPts val="58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3645" y="4980390"/>
            <a:ext cx="10728745" cy="836126"/>
          </a:xfrm>
          <a:prstGeom prst="rect">
            <a:avLst/>
          </a:prstGeom>
        </p:spPr>
        <p:txBody>
          <a:bodyPr wrap="square">
            <a:spAutoFit/>
          </a:bodyPr>
          <a:lstStyle/>
          <a:p>
            <a:pPr algn="just">
              <a:lnSpc>
                <a:spcPts val="58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A.508</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B.520</a:t>
            </a:r>
            <a:r>
              <a:rPr lang="zh-CN"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C.528</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D.560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745435" y="3995212"/>
            <a:ext cx="49244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81367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620" y="332785"/>
            <a:ext cx="10872755" cy="5959324"/>
          </a:xfrm>
          <a:prstGeom prst="rect">
            <a:avLst/>
          </a:prstGeom>
        </p:spPr>
        <p:txBody>
          <a:bodyPr wrap="square">
            <a:spAutoFit/>
          </a:bodyPr>
          <a:lstStyle/>
          <a:p>
            <a:pPr algn="just">
              <a:lnSpc>
                <a:spcPts val="56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选做</a:t>
            </a:r>
            <a:r>
              <a:rPr lang="en-US" altLang="zh-CN" sz="3600" b="1" dirty="0">
                <a:solidFill>
                  <a:srgbClr val="ABD8DA"/>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为进一步改善生态环境</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村委会决定在甲、乙、丙三座山上种植香樟和红枫</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初步预算</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这三座山各需两种树木数量和之比为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需香樟数量之比为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并且甲、乙两山需红枫数量之比为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在实际购买时</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香樟的价格比预算低</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红枫的价格比预算高</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香樟购买数量减少了</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结果发现所花费用恰好与预算费用相等</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则实际购买香樟的总费用与实际购买红枫的总费用之比为</a:t>
            </a:r>
            <a:r>
              <a:rPr lang="en-US" altLang="zh-CN" sz="3600" b="1" i="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i="1" u="sng"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6600035" y="4869100"/>
                <a:ext cx="564578" cy="113306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f>
                        <m:fPr>
                          <m:ctrlPr>
                            <a:rPr lang="zh-CN" altLang="zh-CN" sz="3600"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FF0000"/>
                              </a:solidFill>
                              <a:latin typeface="Cambria Math" panose="02040503050406030204" pitchFamily="18" charset="0"/>
                              <a:ea typeface="方正书宋_GBK"/>
                              <a:cs typeface="Times New Roman" panose="02020603050405020304" pitchFamily="18" charset="0"/>
                            </a:rPr>
                            <m:t>𝟑</m:t>
                          </m:r>
                        </m:num>
                        <m:den>
                          <m:r>
                            <a:rPr lang="en-US" altLang="zh-CN" sz="3600" b="1" i="1">
                              <a:solidFill>
                                <a:srgbClr val="FF0000"/>
                              </a:solidFill>
                              <a:latin typeface="Cambria Math" panose="02040503050406030204" pitchFamily="18" charset="0"/>
                              <a:ea typeface="方正书宋_GBK"/>
                              <a:cs typeface="Times New Roman" panose="02020603050405020304" pitchFamily="18" charset="0"/>
                            </a:rPr>
                            <m:t>𝟓</m:t>
                          </m:r>
                        </m:den>
                      </m:f>
                    </m:oMath>
                  </m:oMathPara>
                </a14:m>
                <a:endParaRPr lang="zh-CN" altLang="en-US" dirty="0">
                  <a:solidFill>
                    <a:srgbClr val="FF0000"/>
                  </a:solidFill>
                </a:endParaRPr>
              </a:p>
            </p:txBody>
          </p:sp>
        </mc:Choice>
        <mc:Fallback>
          <p:sp>
            <p:nvSpPr>
              <p:cNvPr id="3" name="矩形 2"/>
              <p:cNvSpPr>
                <a:spLocks noRot="1" noChangeAspect="1" noMove="1" noResize="1" noEditPoints="1" noAdjustHandles="1" noChangeArrowheads="1" noChangeShapeType="1" noTextEdit="1"/>
              </p:cNvSpPr>
              <p:nvPr/>
            </p:nvSpPr>
            <p:spPr>
              <a:xfrm>
                <a:off x="6600035" y="4869100"/>
                <a:ext cx="564578" cy="1133067"/>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6408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620" y="476795"/>
            <a:ext cx="11088770" cy="3046988"/>
          </a:xfrm>
          <a:prstGeom prst="rect">
            <a:avLst/>
          </a:prstGeom>
        </p:spPr>
        <p:txBody>
          <a:bodyPr wrap="square">
            <a:spAutoFit/>
          </a:bodyPr>
          <a:lstStyle/>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为配合“一带一路”国家倡议</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某铁路货运集装箱物流园区正式启动了</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期扩建工程</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一项地基基础加固处理工程由</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两个工程公司承担建设</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工程公司单独建设完成此项工程需要</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工程公司单独施工</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天后</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工程公司参与合作</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两工程公司又共同施工</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天后完成了此项工程</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工程公司单独建设完成此项工程需要多少天</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623620" y="3645015"/>
                <a:ext cx="10584735" cy="2306657"/>
              </a:xfrm>
              <a:prstGeom prst="rect">
                <a:avLst/>
              </a:prstGeom>
            </p:spPr>
            <p:txBody>
              <a:bodyPr wrap="square">
                <a:spAutoFit/>
              </a:bodyPr>
              <a:lstStyle/>
              <a:p>
                <a:pPr algn="just">
                  <a:spcAft>
                    <a:spcPts val="0"/>
                  </a:spcAft>
                </a:pP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设</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工程公司单独建设完成这项工程需要</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m:t>
                        </m:r>
                      </m:num>
                      <m:den>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𝟏𝟖𝟎</m:t>
                        </m:r>
                      </m:den>
                    </m:f>
                  </m:oMath>
                </a14:m>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54</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m:t>
                            </m:r>
                          </m:num>
                          <m:den>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𝟏𝟖𝟎</m:t>
                            </m:r>
                          </m:den>
                        </m:f>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m:t>
                        </m:r>
                        <m:f>
                          <m:fPr>
                            <m:ctrlPr>
                              <a:rPr lang="zh-CN" altLang="zh-CN" sz="32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𝟏</m:t>
                            </m:r>
                          </m:num>
                          <m:den>
                            <m:r>
                              <a:rPr lang="en-US" altLang="zh-CN" sz="3200" b="1" i="1">
                                <a:solidFill>
                                  <a:srgbClr val="FF0000"/>
                                </a:solidFill>
                                <a:effectLst/>
                                <a:latin typeface="Cambria Math" panose="02040503050406030204" pitchFamily="18" charset="0"/>
                                <a:ea typeface="方正书宋_GBK"/>
                                <a:cs typeface="Times New Roman" panose="02020603050405020304" pitchFamily="18" charset="0"/>
                              </a:rPr>
                              <m:t>𝒙</m:t>
                            </m:r>
                          </m:den>
                        </m:f>
                      </m:e>
                    </m:d>
                  </m:oMath>
                </a14:m>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经检验</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是原分式方程的解</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工程公司单独建设完成这项工程需要</a:t>
                </a:r>
                <a:r>
                  <a:rPr lang="en-US"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32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623620" y="3645015"/>
                <a:ext cx="10584735" cy="2306657"/>
              </a:xfrm>
              <a:prstGeom prst="rect">
                <a:avLst/>
              </a:prstGeom>
              <a:blipFill>
                <a:blip r:embed="rId3"/>
                <a:stretch>
                  <a:fillRect l="-1439" t="-4497" b="-79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8170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625" y="404790"/>
            <a:ext cx="10800750" cy="2554545"/>
          </a:xfrm>
          <a:prstGeom prst="rect">
            <a:avLst/>
          </a:prstGeom>
        </p:spPr>
        <p:txBody>
          <a:bodyPr wrap="square">
            <a:spAutoFit/>
          </a:bodyPr>
          <a:lstStyle/>
          <a:p>
            <a:pPr algn="just">
              <a:spcAft>
                <a:spcPts val="0"/>
              </a:spcAft>
            </a:pP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由于受工程建设工期的限制</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物流园区管委会决定将此项工程划包成两部分</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要求两工程公司同时开工</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工程公司建设其中一部分用了</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天完成</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工程公司建设另一部分用了</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天完成</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均为正整数</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&lt;46,</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&lt;92,</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两个工程公司各施工建设了多少天</a:t>
            </a:r>
            <a:r>
              <a:rPr lang="en-US" altLang="zh-CN" sz="3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695625" y="2935745"/>
                <a:ext cx="10800750" cy="3574568"/>
              </a:xfrm>
              <a:prstGeom prst="rect">
                <a:avLst/>
              </a:prstGeom>
            </p:spPr>
            <p:txBody>
              <a:bodyPr wrap="square">
                <a:spAutoFit/>
              </a:bodyPr>
              <a:lstStyle/>
              <a:p>
                <a:pPr algn="just">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𝟏𝟖𝟎</m:t>
                        </m:r>
                      </m:den>
                    </m:f>
                  </m:oMath>
                </a14:m>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𝟏𝟐𝟎</m:t>
                        </m:r>
                      </m:den>
                    </m:f>
                  </m:oMath>
                </a14:m>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即</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𝟐</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𝟑</m:t>
                        </m:r>
                      </m:den>
                    </m:f>
                  </m:oMath>
                </a14:m>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∵m&lt;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46,</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n&lt;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92</a:t>
                </a:r>
                <a:r>
                  <a:rPr lang="en-US" altLang="zh-CN" sz="28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𝒎</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𝟒𝟔</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m:t>
                              </m:r>
                            </m:e>
                          </m:mr>
                          <m:mr>
                            <m:e>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𝟏𝟐𝟎</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m:t>
                              </m:r>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𝟐</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𝟑</m:t>
                                  </m:r>
                                </m:den>
                              </m:f>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𝒎</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𝟗𝟐</m:t>
                              </m:r>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m:t>
                              </m:r>
                            </m:e>
                          </m:mr>
                        </m:m>
                      </m:e>
                    </m:d>
                  </m:oMath>
                </a14:m>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42</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&lt;m&lt;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46</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为正整数</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43,44,45</a:t>
                </a:r>
                <a:r>
                  <a:rPr lang="en-US" altLang="zh-CN" sz="2800" b="1" i="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而</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FF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𝟐</m:t>
                        </m:r>
                      </m:num>
                      <m:den>
                        <m:r>
                          <a:rPr lang="en-US" altLang="zh-CN" sz="2800" b="1" i="1">
                            <a:solidFill>
                              <a:srgbClr val="FF0000"/>
                            </a:solidFill>
                            <a:effectLst/>
                            <a:latin typeface="Cambria Math" panose="02040503050406030204" pitchFamily="18" charset="0"/>
                            <a:ea typeface="方正书宋_GBK"/>
                            <a:cs typeface="Times New Roman" panose="02020603050405020304" pitchFamily="18" charset="0"/>
                          </a:rPr>
                          <m:t>𝟑</m:t>
                        </m:r>
                      </m:den>
                    </m:f>
                  </m:oMath>
                </a14:m>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也为正整数</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工程公司施工建设了</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工程公司施工建设了</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2800" b="1" i="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r>
                <a:br>
                  <a:rPr lang="en-US"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br>
                <a:endParaRPr lang="zh-CN" altLang="zh-CN" sz="28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695625" y="2935745"/>
                <a:ext cx="10800750" cy="3574568"/>
              </a:xfrm>
              <a:prstGeom prst="rect">
                <a:avLst/>
              </a:prstGeom>
              <a:blipFill>
                <a:blip r:embed="rId3"/>
                <a:stretch>
                  <a:fillRect l="-1129" r="-11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0999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37.jpeg"/>
          <p:cNvPicPr/>
          <p:nvPr/>
        </p:nvPicPr>
        <p:blipFill>
          <a:blip r:embed="rId3"/>
          <a:stretch>
            <a:fillRect/>
          </a:stretch>
        </p:blipFill>
        <p:spPr>
          <a:xfrm>
            <a:off x="4367880" y="692810"/>
            <a:ext cx="2903990" cy="528844"/>
          </a:xfrm>
          <a:prstGeom prst="rect">
            <a:avLst/>
          </a:prstGeom>
        </p:spPr>
      </p:pic>
      <p:sp>
        <p:nvSpPr>
          <p:cNvPr id="5" name="矩形 4"/>
          <p:cNvSpPr/>
          <p:nvPr/>
        </p:nvSpPr>
        <p:spPr>
          <a:xfrm>
            <a:off x="572494" y="1387767"/>
            <a:ext cx="11184883" cy="2839880"/>
          </a:xfrm>
          <a:prstGeom prst="rect">
            <a:avLst/>
          </a:prstGeom>
        </p:spPr>
        <p:txBody>
          <a:bodyPr wrap="square">
            <a:spAutoFit/>
          </a:bodyPr>
          <a:lstStyle/>
          <a:p>
            <a:pPr>
              <a:lnSpc>
                <a:spcPts val="55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·重庆南开</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长安汽车重庆马拉松在美丽的海棠烟雨公园鸣枪起跑</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甲、乙两人参加了</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千米的比赛</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甲每小时比乙多跑了</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千米</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最终甲比乙早</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小时到达</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设乙的速度为每小时</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千米</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则可列方程为</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552240" y="4070594"/>
            <a:ext cx="1765227" cy="646331"/>
          </a:xfrm>
          <a:prstGeom prst="rect">
            <a:avLst/>
          </a:prstGeom>
        </p:spPr>
        <p:txBody>
          <a:bodyPr wrap="none">
            <a:spAutoFit/>
          </a:bodyPr>
          <a:lstStyle/>
          <a:p>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矩形 6"/>
              <p:cNvSpPr/>
              <p:nvPr/>
            </p:nvSpPr>
            <p:spPr>
              <a:xfrm>
                <a:off x="572494" y="4844007"/>
                <a:ext cx="11292891" cy="892745"/>
              </a:xfrm>
              <a:prstGeom prst="rect">
                <a:avLst/>
              </a:prstGeom>
            </p:spPr>
            <p:txBody>
              <a:bodyPr wrap="square">
                <a:spAutoFit/>
              </a:bodyPr>
              <a:lstStyle/>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altLang="zh-CN" sz="36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C</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altLang="zh-CN" sz="36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𝟒𝟐</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572494" y="4844007"/>
                <a:ext cx="11292891" cy="892745"/>
              </a:xfrm>
              <a:prstGeom prst="rect">
                <a:avLst/>
              </a:prstGeom>
              <a:blipFill>
                <a:blip r:embed="rId4"/>
                <a:stretch>
                  <a:fillRect l="-1674" r="-54" b="-10959"/>
                </a:stretch>
              </a:blipFill>
            </p:spPr>
            <p:txBody>
              <a:bodyPr/>
              <a:lstStyle/>
              <a:p>
                <a:r>
                  <a:rPr lang="zh-CN" altLang="en-US">
                    <a:noFill/>
                  </a:rPr>
                  <a:t> </a:t>
                </a:r>
              </a:p>
            </p:txBody>
          </p:sp>
        </mc:Fallback>
      </mc:AlternateContent>
      <p:sp>
        <p:nvSpPr>
          <p:cNvPr id="8" name="矩形 7"/>
          <p:cNvSpPr/>
          <p:nvPr/>
        </p:nvSpPr>
        <p:spPr>
          <a:xfrm>
            <a:off x="10175807" y="4134135"/>
            <a:ext cx="51809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50632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7630" y="548800"/>
            <a:ext cx="10800750" cy="2964914"/>
          </a:xfrm>
          <a:prstGeom prst="rect">
            <a:avLst/>
          </a:prstGeom>
        </p:spPr>
        <p:txBody>
          <a:bodyPr wrap="square">
            <a:spAutoFit/>
          </a:bodyPr>
          <a:lstStyle/>
          <a:p>
            <a:pPr>
              <a:lnSpc>
                <a:spcPts val="5600"/>
              </a:lnSpc>
            </a:pP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2</a:t>
            </a:r>
            <a:r>
              <a:rPr lang="en-US" altLang="zh-CN" sz="3600" b="1" i="1" dirty="0">
                <a:solidFill>
                  <a:srgbClr val="000000"/>
                </a:solidFill>
                <a:latin typeface="Times New Roman" panose="02020603050405020304" pitchFamily="18" charset="0"/>
                <a:ea typeface="方正书宋_GBK"/>
                <a:cs typeface="Times New Roman" panose="02020603050405020304" pitchFamily="18" charset="0"/>
              </a:rPr>
              <a:t>.</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(2024</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a:t>
            </a:r>
            <a:r>
              <a:rPr lang="zh-CN" altLang="zh-CN" sz="3600" b="1" dirty="0">
                <a:solidFill>
                  <a:srgbClr val="000000"/>
                </a:solidFill>
                <a:latin typeface="Times New Roman" panose="02020603050405020304" pitchFamily="18" charset="0"/>
                <a:ea typeface="方正楷体_GBK"/>
                <a:cs typeface="Times New Roman" panose="02020603050405020304" pitchFamily="18" charset="0"/>
              </a:rPr>
              <a:t>重庆育才</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在创建文明城市的进程中</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某市为美化城市环境</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计划种植树木</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50</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万棵</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由于志愿者的加入</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实际每天植树比原计划多</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30</a:t>
            </a:r>
            <a:r>
              <a:rPr lang="en-US" altLang="zh-CN" sz="3600" b="1" i="1" dirty="0">
                <a:solidFill>
                  <a:srgbClr val="000000"/>
                </a:solidFill>
                <a:latin typeface="Times New Roman" panose="02020603050405020304" pitchFamily="18" charset="0"/>
                <a:ea typeface="方正书宋_GBK"/>
                <a:cs typeface="Times New Roman" panose="02020603050405020304" pitchFamily="18" charset="0"/>
              </a:rPr>
              <a:t>%</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结果提前</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2</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天完成任务</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设原计划每天植树</a:t>
            </a:r>
            <a:r>
              <a:rPr lang="en-US" altLang="zh-CN" sz="3600" b="1" i="1" dirty="0">
                <a:solidFill>
                  <a:srgbClr val="000000"/>
                </a:solidFill>
                <a:latin typeface="Times New Roman" panose="02020603050405020304" pitchFamily="18" charset="0"/>
                <a:ea typeface="方正书宋_GBK"/>
                <a:cs typeface="Times New Roman" panose="02020603050405020304" pitchFamily="18" charset="0"/>
              </a:rPr>
              <a:t>x</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万棵</a:t>
            </a:r>
            <a:r>
              <a:rPr lang="en-US" altLang="zh-CN" sz="3600" b="1" dirty="0">
                <a:solidFill>
                  <a:srgbClr val="000000"/>
                </a:solidFill>
                <a:latin typeface="Times New Roman" panose="02020603050405020304" pitchFamily="18" charset="0"/>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由题意可列方程为</a:t>
            </a:r>
            <a:endParaRPr lang="zh-CN" altLang="en-US" sz="3600" b="1" dirty="0">
              <a:latin typeface="Times New Roman" panose="02020603050405020304" pitchFamily="18" charset="0"/>
              <a:cs typeface="Times New Roman" panose="02020603050405020304" pitchFamily="18" charset="0"/>
            </a:endParaRPr>
          </a:p>
        </p:txBody>
      </p:sp>
      <p:sp>
        <p:nvSpPr>
          <p:cNvPr id="3" name="矩形 2"/>
          <p:cNvSpPr/>
          <p:nvPr/>
        </p:nvSpPr>
        <p:spPr>
          <a:xfrm>
            <a:off x="9799667" y="2633501"/>
            <a:ext cx="1765227" cy="810478"/>
          </a:xfrm>
          <a:prstGeom prst="rect">
            <a:avLst/>
          </a:prstGeom>
        </p:spPr>
        <p:txBody>
          <a:bodyPr wrap="none">
            <a:spAutoFit/>
          </a:bodyPr>
          <a:lstStyle/>
          <a:p>
            <a:pPr algn="just">
              <a:lnSpc>
                <a:spcPts val="5600"/>
              </a:lnSpc>
              <a:spcAft>
                <a:spcPts val="0"/>
              </a:spcAft>
            </a:pP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方正书宋_GBK"/>
                <a:cs typeface="Times New Roman" panose="02020603050405020304" pitchFamily="18" charset="0"/>
              </a:rPr>
              <a:t>   </a:t>
            </a:r>
            <a:r>
              <a:rPr lang="zh-CN" altLang="zh-CN" sz="3600" b="1" dirty="0">
                <a:solidFill>
                  <a:srgbClr val="000000"/>
                </a:solidFill>
                <a:latin typeface="Times New Roman" panose="02020603050405020304" pitchFamily="18" charset="0"/>
                <a:ea typeface="方正书宋_GBK"/>
                <a:cs typeface="Times New Roman" panose="02020603050405020304" pitchFamily="18" charset="0"/>
              </a:rPr>
              <a:t>　</a:t>
            </a: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方正书宋_GBK"/>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矩形 3"/>
              <p:cNvSpPr/>
              <p:nvPr/>
            </p:nvSpPr>
            <p:spPr>
              <a:xfrm>
                <a:off x="983645" y="3284990"/>
                <a:ext cx="10080700" cy="2623026"/>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方正书宋_GBK"/>
                    <a:cs typeface="Times New Roman" panose="02020603050405020304" pitchFamily="18" charset="0"/>
                  </a:rPr>
                  <a:t>A.</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𝟑𝟎</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=2	</a:t>
                </a:r>
                <a:r>
                  <a:rPr lang="en-US" altLang="zh-CN" sz="3600" b="1" dirty="0" smtClean="0">
                    <a:solidFill>
                      <a:srgbClr val="000000"/>
                    </a:solidFill>
                    <a:effectLst/>
                    <a:latin typeface="Times New Roman" panose="02020603050405020304" pitchFamily="18" charset="0"/>
                    <a:ea typeface="方正书宋_GBK"/>
                    <a:cs typeface="Times New Roman" panose="02020603050405020304" pitchFamily="18" charset="0"/>
                  </a:rPr>
                  <a:t>                    B</a:t>
                </a:r>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𝟑𝟎</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=2</a:t>
                </a:r>
                <a:endParaRPr lang="zh-CN" altLang="zh-CN" sz="3600" b="1" dirty="0">
                  <a:solidFill>
                    <a:srgbClr val="000000"/>
                  </a:solidFill>
                  <a:effectLst/>
                  <a:latin typeface="Times New Roman" panose="02020603050405020304" pitchFamily="18" charset="0"/>
                  <a:ea typeface="方正书宋_GBK"/>
                  <a:cs typeface="Times New Roman" panose="02020603050405020304" pitchFamily="18" charset="0"/>
                </a:endParaRPr>
              </a:p>
              <a:p>
                <a:pPr algn="just">
                  <a:lnSpc>
                    <a:spcPct val="150000"/>
                  </a:lnSpc>
                  <a:spcAft>
                    <a:spcPts val="0"/>
                  </a:spcAft>
                </a:pPr>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C.</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𝟑𝟎</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-2=</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	</a:t>
                </a:r>
                <a:r>
                  <a:rPr lang="en-US" altLang="zh-CN" sz="3600" b="1" dirty="0" smtClean="0">
                    <a:solidFill>
                      <a:srgbClr val="000000"/>
                    </a:solidFill>
                    <a:effectLst/>
                    <a:latin typeface="Times New Roman" panose="02020603050405020304" pitchFamily="18" charset="0"/>
                    <a:ea typeface="方正书宋_GBK"/>
                    <a:cs typeface="Times New Roman" panose="02020603050405020304" pitchFamily="18" charset="0"/>
                  </a:rPr>
                  <a:t>                            D</a:t>
                </a:r>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𝟑𝟎</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𝟓𝟎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方正书宋_GBK"/>
                    <a:cs typeface="Times New Roman" panose="02020603050405020304" pitchFamily="18" charset="0"/>
                  </a:rPr>
                  <a:t>=2</a:t>
                </a:r>
                <a:endParaRPr lang="zh-CN" altLang="zh-CN" sz="3600" b="1" dirty="0">
                  <a:solidFill>
                    <a:srgbClr val="000000"/>
                  </a:solidFill>
                  <a:effectLst/>
                  <a:latin typeface="Times New Roman" panose="02020603050405020304" pitchFamily="18" charset="0"/>
                  <a:ea typeface="方正书宋_GBK"/>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983645" y="3284990"/>
                <a:ext cx="10080700" cy="2623026"/>
              </a:xfrm>
              <a:prstGeom prst="rect">
                <a:avLst/>
              </a:prstGeom>
              <a:blipFill>
                <a:blip r:embed="rId3"/>
                <a:stretch>
                  <a:fillRect l="-1814" b="-233"/>
                </a:stretch>
              </a:blipFill>
            </p:spPr>
            <p:txBody>
              <a:bodyPr/>
              <a:lstStyle/>
              <a:p>
                <a:r>
                  <a:rPr lang="zh-CN" altLang="en-US">
                    <a:noFill/>
                  </a:rPr>
                  <a:t> </a:t>
                </a:r>
              </a:p>
            </p:txBody>
          </p:sp>
        </mc:Fallback>
      </mc:AlternateContent>
      <p:sp>
        <p:nvSpPr>
          <p:cNvPr id="5" name="矩形 4"/>
          <p:cNvSpPr/>
          <p:nvPr/>
        </p:nvSpPr>
        <p:spPr>
          <a:xfrm>
            <a:off x="10423234" y="2715574"/>
            <a:ext cx="51809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方正书宋_GBK"/>
                <a:cs typeface="Times New Roman" panose="02020603050405020304" pitchFamily="18" charset="0"/>
              </a:rPr>
              <a:t>A</a:t>
            </a:r>
            <a:endParaRPr lang="zh-CN" altLang="en-US" dirty="0"/>
          </a:p>
        </p:txBody>
      </p:sp>
    </p:spTree>
    <p:extLst>
      <p:ext uri="{BB962C8B-B14F-4D97-AF65-F5344CB8AC3E}">
        <p14:creationId xmlns:p14="http://schemas.microsoft.com/office/powerpoint/2010/main" val="1848546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矩形 1"/>
              <p:cNvSpPr/>
              <p:nvPr/>
            </p:nvSpPr>
            <p:spPr>
              <a:xfrm>
                <a:off x="473573" y="332785"/>
                <a:ext cx="11232780" cy="3662541"/>
              </a:xfrm>
              <a:prstGeom prst="rect">
                <a:avLst/>
              </a:prstGeom>
            </p:spPr>
            <p:txBody>
              <a:bodyPr wrap="square">
                <a:spAutoFit/>
              </a:bodyPr>
              <a:lstStyle/>
              <a:p>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·山东</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记载“绫罗尺价”问题</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“今有绫、罗共三丈</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各直钱八百九十六文</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 </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”其大意为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“现在有绫布和罗布长共</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丈</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丈</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已知绫布和罗布分别出售均能收入</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896</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 </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”设绫布有</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则可得方程为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120-</a:t>
                </a:r>
                <a14:m>
                  <m:oMath xmlns:m="http://schemas.openxmlformats.org/officeDocument/2006/math">
                    <m:f>
                      <m:fPr>
                        <m:ctrlPr>
                          <a:rPr lang="zh-CN" altLang="zh-CN" sz="3600" b="1" i="1">
                            <a:effectLst/>
                            <a:latin typeface="Cambria Math" panose="02040503050406030204" pitchFamily="18" charset="0"/>
                            <a:ea typeface="Cambria Math" panose="020405030504060302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𝟖𝟗𝟔</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effectLst/>
                            <a:latin typeface="Cambria Math" panose="02040503050406030204" pitchFamily="18" charset="0"/>
                            <a:ea typeface="Cambria Math" panose="020405030504060302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𝟖𝟗𝟔</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𝟑𝟎</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根据此情境</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题中“</a:t>
                </a:r>
                <a:r>
                  <a:rPr lang="en-US"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 </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”表示缺失的条件</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下列可以作为补充条件的是</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473573" y="332785"/>
                <a:ext cx="11232780" cy="3662541"/>
              </a:xfrm>
              <a:prstGeom prst="rect">
                <a:avLst/>
              </a:prstGeom>
              <a:blipFill>
                <a:blip r:embed="rId3"/>
                <a:stretch>
                  <a:fillRect l="-1683" t="-3333" r="-1683" b="-4833"/>
                </a:stretch>
              </a:blipFill>
            </p:spPr>
            <p:txBody>
              <a:bodyPr/>
              <a:lstStyle/>
              <a:p>
                <a:r>
                  <a:rPr lang="zh-CN" altLang="en-US">
                    <a:noFill/>
                  </a:rPr>
                  <a:t> </a:t>
                </a:r>
              </a:p>
            </p:txBody>
          </p:sp>
        </mc:Fallback>
      </mc:AlternateContent>
      <p:sp>
        <p:nvSpPr>
          <p:cNvPr id="3" name="矩形 2"/>
          <p:cNvSpPr/>
          <p:nvPr/>
        </p:nvSpPr>
        <p:spPr>
          <a:xfrm>
            <a:off x="5663970" y="3284990"/>
            <a:ext cx="2111475" cy="646331"/>
          </a:xfrm>
          <a:prstGeom prst="rect">
            <a:avLst/>
          </a:prstGeom>
        </p:spPr>
        <p:txBody>
          <a:bodyPr wrap="none">
            <a:spAutoFit/>
          </a:bodyPr>
          <a:lstStyle/>
          <a:p>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1615" y="3789025"/>
            <a:ext cx="7776540" cy="2308324"/>
          </a:xfrm>
          <a:prstGeom prst="rect">
            <a:avLst/>
          </a:prstGeom>
        </p:spPr>
        <p:txBody>
          <a:bodyPr wrap="square">
            <a:spAutoFit/>
          </a:bodyPr>
          <a:lstStyle/>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每尺绫布比每尺罗布贵</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p>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每尺绫布比每尺罗布便宜</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p>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每尺绫布和每尺罗布一共需要</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p>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绫布的总价比罗布总价便宜</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460661" y="3307866"/>
            <a:ext cx="518091"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6906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矩形 1"/>
              <p:cNvSpPr/>
              <p:nvPr/>
            </p:nvSpPr>
            <p:spPr>
              <a:xfrm>
                <a:off x="623620" y="1268850"/>
                <a:ext cx="10944760" cy="3785973"/>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·福建</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甲、乙二人做某种机械零件</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已知甲每小时比乙多做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甲做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个所用时间与乙做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个所用时间相等</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求甲、乙每小时各做零件多少个</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小闽同学所列方程</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𝟗𝟎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𝟔</m:t>
                        </m:r>
                      </m:den>
                    </m:f>
                  </m:oMath>
                </a14:m>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𝟔𝟎</m:t>
                        </m:r>
                      </m:num>
                      <m:den>
                        <m:r>
                          <a:rPr lang="en-US" altLang="zh-CN" sz="3600" b="1" i="1">
                            <a:solidFill>
                              <a:srgbClr val="000000"/>
                            </a:solidFill>
                            <a:effectLst/>
                            <a:latin typeface="Cambria Math" panose="02040503050406030204" pitchFamily="18" charset="0"/>
                            <a:ea typeface="方正书宋_GBK"/>
                            <a:cs typeface="Times New Roman" panose="02020603050405020304" pitchFamily="18" charset="0"/>
                          </a:rPr>
                          <m:t>𝒙</m:t>
                        </m:r>
                      </m:den>
                    </m:f>
                  </m:oMath>
                </a14:m>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中的</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a:t>
                </a:r>
                <a:r>
                  <a:rPr lang="zh-CN"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623620" y="1268850"/>
                <a:ext cx="10944760" cy="3785973"/>
              </a:xfrm>
              <a:prstGeom prst="rect">
                <a:avLst/>
              </a:prstGeom>
              <a:blipFill>
                <a:blip r:embed="rId3"/>
                <a:stretch>
                  <a:fillRect l="-1670" r="-1670"/>
                </a:stretch>
              </a:blipFill>
            </p:spPr>
            <p:txBody>
              <a:bodyPr/>
              <a:lstStyle/>
              <a:p>
                <a:r>
                  <a:rPr lang="zh-CN" altLang="en-US">
                    <a:noFill/>
                  </a:rPr>
                  <a:t> </a:t>
                </a:r>
              </a:p>
            </p:txBody>
          </p:sp>
        </mc:Fallback>
      </mc:AlternateContent>
      <p:sp>
        <p:nvSpPr>
          <p:cNvPr id="3" name="矩形 2"/>
          <p:cNvSpPr/>
          <p:nvPr/>
        </p:nvSpPr>
        <p:spPr>
          <a:xfrm>
            <a:off x="5807980" y="4005040"/>
            <a:ext cx="4817344" cy="646331"/>
          </a:xfrm>
          <a:prstGeom prst="rect">
            <a:avLst/>
          </a:prstGeom>
        </p:spPr>
        <p:txBody>
          <a:bodyPr wrap="none">
            <a:spAutoFit/>
          </a:bodyPr>
          <a:lstStyle/>
          <a:p>
            <a:r>
              <a:rPr lang="zh-CN"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乙每小时做的零件数量</a:t>
            </a:r>
            <a:endParaRPr lang="zh-CN" altLang="en-US" dirty="0"/>
          </a:p>
        </p:txBody>
      </p:sp>
    </p:spTree>
    <p:extLst>
      <p:ext uri="{BB962C8B-B14F-4D97-AF65-F5344CB8AC3E}">
        <p14:creationId xmlns:p14="http://schemas.microsoft.com/office/powerpoint/2010/main" val="157339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620" y="980830"/>
            <a:ext cx="11016765" cy="4247317"/>
          </a:xfrm>
          <a:prstGeom prst="rect">
            <a:avLst/>
          </a:prstGeom>
        </p:spPr>
        <p:txBody>
          <a:bodyPr wrap="square">
            <a:spAutoFit/>
          </a:bodyPr>
          <a:lstStyle/>
          <a:p>
            <a:pPr lvl="0" algn="just">
              <a:lnSpc>
                <a:spcPct val="1500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ABD8DA"/>
                </a:solidFill>
                <a:latin typeface="Times New Roman" panose="02020603050405020304" pitchFamily="18" charset="0"/>
                <a:ea typeface="宋体" panose="02010600030101010101" pitchFamily="2" charset="-122"/>
                <a:cs typeface="Times New Roman" panose="02020603050405020304" pitchFamily="18" charset="0"/>
              </a:rPr>
              <a:t>【数学文化】</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《九章算术》之“均输篇”中记载了中国古代的“运粟之法”</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今有一批公粮</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需运往距出发地</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420 km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的储粮站</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若运输这批公粮比原计划每日多行</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km,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则提前</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日到达储粮站</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设运输这批公粮原计划每日行</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km,</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则根据题意可列方程</a:t>
            </a:r>
            <a:r>
              <a:rPr lang="en-US" altLang="zh-CN" sz="3600" b="1" i="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i="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7968130" y="4149050"/>
                <a:ext cx="2390398" cy="892745"/>
              </a:xfrm>
              <a:prstGeom prst="rect">
                <a:avLst/>
              </a:prstGeom>
            </p:spPr>
            <p:txBody>
              <a:bodyPr wrap="none">
                <a:spAutoFit/>
              </a:bodyPr>
              <a:lstStyle/>
              <a:p>
                <a14:m>
                  <m:oMath xmlns:m="http://schemas.openxmlformats.org/officeDocument/2006/math">
                    <m:f>
                      <m:fPr>
                        <m:ctrlPr>
                          <a:rPr lang="zh-CN" altLang="zh-CN" sz="3600"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FF0000"/>
                            </a:solidFill>
                            <a:latin typeface="Cambria Math" panose="02040503050406030204" pitchFamily="18" charset="0"/>
                            <a:ea typeface="方正书宋_GBK"/>
                            <a:cs typeface="Times New Roman" panose="02020603050405020304" pitchFamily="18" charset="0"/>
                          </a:rPr>
                          <m:t>𝟒𝟐𝟎</m:t>
                        </m:r>
                      </m:num>
                      <m:den>
                        <m:r>
                          <a:rPr lang="en-US" altLang="zh-CN" sz="3600" b="1" i="1">
                            <a:solidFill>
                              <a:srgbClr val="FF0000"/>
                            </a:solidFill>
                            <a:latin typeface="Cambria Math" panose="02040503050406030204" pitchFamily="18" charset="0"/>
                            <a:ea typeface="方正书宋_GBK"/>
                            <a:cs typeface="Times New Roman" panose="02020603050405020304" pitchFamily="18" charset="0"/>
                          </a:rPr>
                          <m:t>𝒙</m:t>
                        </m:r>
                      </m:den>
                    </m:f>
                  </m:oMath>
                </a14:m>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FF0000"/>
                            </a:solidFill>
                            <a:latin typeface="Cambria Math" panose="02040503050406030204" pitchFamily="18" charset="0"/>
                            <a:ea typeface="方正书宋_GBK"/>
                            <a:cs typeface="Times New Roman" panose="02020603050405020304" pitchFamily="18" charset="0"/>
                          </a:rPr>
                          <m:t>𝟒𝟐𝟎</m:t>
                        </m:r>
                      </m:num>
                      <m:den>
                        <m:r>
                          <a:rPr lang="en-US" altLang="zh-CN" sz="3600" b="1" i="1">
                            <a:solidFill>
                              <a:srgbClr val="FF0000"/>
                            </a:solidFill>
                            <a:latin typeface="Cambria Math" panose="02040503050406030204" pitchFamily="18" charset="0"/>
                            <a:ea typeface="方正书宋_GBK"/>
                            <a:cs typeface="Times New Roman" panose="02020603050405020304" pitchFamily="18" charset="0"/>
                          </a:rPr>
                          <m:t>𝒙</m:t>
                        </m:r>
                        <m:r>
                          <a:rPr lang="en-US" altLang="zh-CN" sz="3600" b="1" i="1">
                            <a:solidFill>
                              <a:srgbClr val="FF0000"/>
                            </a:solidFill>
                            <a:latin typeface="Cambria Math" panose="02040503050406030204" pitchFamily="18" charset="0"/>
                            <a:ea typeface="方正书宋_GBK"/>
                            <a:cs typeface="Times New Roman" panose="02020603050405020304" pitchFamily="18" charset="0"/>
                          </a:rPr>
                          <m:t>+</m:t>
                        </m:r>
                        <m:r>
                          <a:rPr lang="en-US" altLang="zh-CN" sz="3600" b="1" i="1">
                            <a:solidFill>
                              <a:srgbClr val="FF0000"/>
                            </a:solidFill>
                            <a:latin typeface="Cambria Math" panose="02040503050406030204" pitchFamily="18" charset="0"/>
                            <a:ea typeface="方正书宋_GBK"/>
                            <a:cs typeface="Times New Roman" panose="02020603050405020304" pitchFamily="18" charset="0"/>
                          </a:rPr>
                          <m:t>𝟏𝟎</m:t>
                        </m:r>
                      </m:den>
                    </m:f>
                  </m:oMath>
                </a14:m>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solidFill>
                    <a:srgbClr val="FF0000"/>
                  </a:solidFill>
                </a:endParaRPr>
              </a:p>
            </p:txBody>
          </p:sp>
        </mc:Choice>
        <mc:Fallback>
          <p:sp>
            <p:nvSpPr>
              <p:cNvPr id="3" name="矩形 2"/>
              <p:cNvSpPr>
                <a:spLocks noRot="1" noChangeAspect="1" noMove="1" noResize="1" noEditPoints="1" noAdjustHandles="1" noChangeArrowheads="1" noChangeShapeType="1" noTextEdit="1"/>
              </p:cNvSpPr>
              <p:nvPr/>
            </p:nvSpPr>
            <p:spPr>
              <a:xfrm>
                <a:off x="7968130" y="4149050"/>
                <a:ext cx="2390398" cy="892745"/>
              </a:xfrm>
              <a:prstGeom prst="rect">
                <a:avLst/>
              </a:prstGeom>
              <a:blipFill>
                <a:blip r:embed="rId3"/>
                <a:stretch>
                  <a:fillRect r="-7143" b="-1095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3652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609" y="476795"/>
            <a:ext cx="11304785" cy="2862322"/>
          </a:xfrm>
          <a:prstGeom prst="rect">
            <a:avLst/>
          </a:prstGeom>
        </p:spPr>
        <p:txBody>
          <a:bodyPr wrap="square">
            <a:spAutoFit/>
          </a:bodyPr>
          <a:lstStyle/>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·安徽</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在夏季来临前</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某社区进行了雨水、污水管道改造工程招标</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有甲、乙两个工程队投标</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经测算</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甲工程队单独完成该项工程需</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若由乙工程队先单独做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余下的工程由甲、乙两队合做</a:t>
            </a:r>
            <a:r>
              <a:rPr lang="en-US"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天可完成</a:t>
            </a:r>
            <a:r>
              <a:rPr lang="en-US" altLang="zh-CN" sz="3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求乙工程队单独完成该项工程需要多少天</a:t>
            </a:r>
            <a:r>
              <a:rPr lang="en-US" altLang="zh-CN" sz="36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514994" y="3339117"/>
                <a:ext cx="11304785" cy="2554545"/>
              </a:xfrm>
              <a:prstGeom prst="rect">
                <a:avLst/>
              </a:prstGeom>
            </p:spPr>
            <p:txBody>
              <a:bodyPr wrap="square">
                <a:spAutoFit/>
              </a:bodyPr>
              <a:lstStyle/>
              <a:p>
                <a:pPr lvl="0" algn="just"/>
                <a:r>
                  <a:rPr lang="zh-CN" altLang="zh-CN" sz="3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设乙工程队单独完成该项工程需要</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algn="just"/>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由题意</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sz="36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FF0000"/>
                            </a:solidFill>
                            <a:latin typeface="Cambria Math" panose="02040503050406030204" pitchFamily="18" charset="0"/>
                            <a:ea typeface="方正书宋_GBK"/>
                            <a:cs typeface="Times New Roman" panose="02020603050405020304" pitchFamily="18" charset="0"/>
                          </a:rPr>
                          <m:t>𝟏𝟔</m:t>
                        </m:r>
                      </m:num>
                      <m:den>
                        <m:r>
                          <a:rPr lang="en-US" altLang="zh-CN" sz="3600" b="1" i="1">
                            <a:solidFill>
                              <a:srgbClr val="FF0000"/>
                            </a:solidFill>
                            <a:latin typeface="Cambria Math" panose="02040503050406030204" pitchFamily="18" charset="0"/>
                            <a:ea typeface="方正书宋_GBK"/>
                            <a:cs typeface="Times New Roman" panose="02020603050405020304" pitchFamily="18" charset="0"/>
                          </a:rPr>
                          <m:t>𝟒𝟎</m:t>
                        </m:r>
                      </m:den>
                    </m:f>
                  </m:oMath>
                </a14:m>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36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3600" b="1" i="1">
                            <a:solidFill>
                              <a:srgbClr val="FF0000"/>
                            </a:solidFill>
                            <a:latin typeface="Cambria Math" panose="02040503050406030204" pitchFamily="18" charset="0"/>
                            <a:ea typeface="方正书宋_GBK"/>
                            <a:cs typeface="Times New Roman" panose="02020603050405020304" pitchFamily="18" charset="0"/>
                          </a:rPr>
                          <m:t>𝟑𝟔</m:t>
                        </m:r>
                      </m:num>
                      <m:den>
                        <m:r>
                          <a:rPr lang="en-US" altLang="zh-CN" sz="3600" b="1" i="1">
                            <a:solidFill>
                              <a:srgbClr val="FF0000"/>
                            </a:solidFill>
                            <a:latin typeface="Cambria Math" panose="02040503050406030204" pitchFamily="18" charset="0"/>
                            <a:ea typeface="方正书宋_GBK"/>
                            <a:cs typeface="Times New Roman" panose="02020603050405020304" pitchFamily="18" charset="0"/>
                          </a:rPr>
                          <m:t>𝒙</m:t>
                        </m:r>
                      </m:den>
                    </m:f>
                  </m:oMath>
                </a14:m>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algn="just"/>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经检验</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是所列分式方程的解</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且符合题意</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lvl="0" algn="just"/>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乙工程队单独完成该项工程需要</a:t>
                </a:r>
                <a:r>
                  <a:rPr lang="en-US"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a:t>
                </a:r>
                <a:r>
                  <a:rPr lang="en-US" altLang="zh-CN" sz="3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514994" y="3339117"/>
                <a:ext cx="11304785" cy="2554545"/>
              </a:xfrm>
              <a:prstGeom prst="rect">
                <a:avLst/>
              </a:prstGeom>
              <a:blipFill>
                <a:blip r:embed="rId3"/>
                <a:stretch>
                  <a:fillRect l="-1617" t="-4773" b="-811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9578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38.jpeg"/>
          <p:cNvPicPr/>
          <p:nvPr/>
        </p:nvPicPr>
        <p:blipFill>
          <a:blip r:embed="rId3"/>
          <a:stretch>
            <a:fillRect/>
          </a:stretch>
        </p:blipFill>
        <p:spPr>
          <a:xfrm>
            <a:off x="4439885" y="548799"/>
            <a:ext cx="3168220" cy="504035"/>
          </a:xfrm>
          <a:prstGeom prst="rect">
            <a:avLst/>
          </a:prstGeom>
        </p:spPr>
      </p:pic>
      <p:sp>
        <p:nvSpPr>
          <p:cNvPr id="4" name="矩形 3"/>
          <p:cNvSpPr/>
          <p:nvPr/>
        </p:nvSpPr>
        <p:spPr>
          <a:xfrm>
            <a:off x="623620" y="980830"/>
            <a:ext cx="11169074" cy="3416320"/>
          </a:xfrm>
          <a:prstGeom prst="rect">
            <a:avLst/>
          </a:prstGeom>
        </p:spPr>
        <p:txBody>
          <a:bodyPr wrap="square">
            <a:spAutoFit/>
          </a:bodyPr>
          <a:lstStyle/>
          <a:p>
            <a:pPr>
              <a:lnSpc>
                <a:spcPct val="1500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某校需采购部分课桌</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两个商家供货</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商家每张课桌的售价比</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商家优惠</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若该校花费</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1 800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元采购款在</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商家购买课桌的数量与花费</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2 250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元采购款在</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商家购买课桌的数量一样</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商家每张课桌的售价为</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768255" y="4088375"/>
            <a:ext cx="1880643" cy="923330"/>
          </a:xfrm>
          <a:prstGeom prst="rect">
            <a:avLst/>
          </a:prstGeom>
        </p:spPr>
        <p:txBody>
          <a:bodyPr wrap="none">
            <a:spAutoFit/>
          </a:bodyPr>
          <a:lstStyle/>
          <a:p>
            <a:pPr>
              <a:lnSpc>
                <a:spcPct val="150000"/>
              </a:lnSpc>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36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9635" y="5013110"/>
            <a:ext cx="10289086" cy="923330"/>
          </a:xfrm>
          <a:prstGeom prst="rect">
            <a:avLst/>
          </a:prstGeom>
        </p:spPr>
        <p:txBody>
          <a:bodyPr wrap="square">
            <a:spAutoFit/>
          </a:bodyPr>
          <a:lstStyle/>
          <a:p>
            <a:pPr algn="just">
              <a:lnSpc>
                <a:spcPct val="150000"/>
              </a:lnSpc>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A.90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B.120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C.150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D.180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462354" y="4348249"/>
            <a:ext cx="492443"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0254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7630" y="522594"/>
            <a:ext cx="10800750" cy="1200329"/>
          </a:xfrm>
          <a:prstGeom prst="rect">
            <a:avLst/>
          </a:prstGeom>
        </p:spPr>
        <p:txBody>
          <a:bodyPr wrap="square">
            <a:spAutoFit/>
          </a:bodyPr>
          <a:lstStyle/>
          <a:p>
            <a:pPr algn="just">
              <a:spcAft>
                <a:spcPts val="0"/>
              </a:spcAft>
            </a:pP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现有甲、乙、丙三种糖混合而成的什锦糖</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其中各种糖的千克数和单价如下表</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708996828"/>
              </p:ext>
            </p:extLst>
          </p:nvPr>
        </p:nvGraphicFramePr>
        <p:xfrm>
          <a:off x="2207730" y="2011199"/>
          <a:ext cx="7776540" cy="1733550"/>
        </p:xfrm>
        <a:graphic>
          <a:graphicData uri="http://schemas.openxmlformats.org/drawingml/2006/table">
            <a:tbl>
              <a:tblPr firstRow="1" firstCol="1" bandRow="1"/>
              <a:tblGrid>
                <a:gridCol w="3110616">
                  <a:extLst>
                    <a:ext uri="{9D8B030D-6E8A-4147-A177-3AD203B41FA5}">
                      <a16:colId xmlns:a16="http://schemas.microsoft.com/office/drawing/2014/main" val="3639725923"/>
                    </a:ext>
                  </a:extLst>
                </a:gridCol>
                <a:gridCol w="1555308">
                  <a:extLst>
                    <a:ext uri="{9D8B030D-6E8A-4147-A177-3AD203B41FA5}">
                      <a16:colId xmlns:a16="http://schemas.microsoft.com/office/drawing/2014/main" val="2442819620"/>
                    </a:ext>
                  </a:extLst>
                </a:gridCol>
                <a:gridCol w="1555308">
                  <a:extLst>
                    <a:ext uri="{9D8B030D-6E8A-4147-A177-3AD203B41FA5}">
                      <a16:colId xmlns:a16="http://schemas.microsoft.com/office/drawing/2014/main" val="2930163281"/>
                    </a:ext>
                  </a:extLst>
                </a:gridCol>
                <a:gridCol w="1555308">
                  <a:extLst>
                    <a:ext uri="{9D8B030D-6E8A-4147-A177-3AD203B41FA5}">
                      <a16:colId xmlns:a16="http://schemas.microsoft.com/office/drawing/2014/main" val="1422727845"/>
                    </a:ext>
                  </a:extLst>
                </a:gridCol>
              </a:tblGrid>
              <a:tr h="217805">
                <a:tc>
                  <a:txBody>
                    <a:bodyPr/>
                    <a:lstStyle/>
                    <a:p>
                      <a:pPr algn="just">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甲种糖</a:t>
                      </a: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乙种糖</a:t>
                      </a: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丙种糖</a:t>
                      </a: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402062"/>
                  </a:ext>
                </a:extLst>
              </a:tr>
              <a:tr h="217805">
                <a:tc>
                  <a:txBody>
                    <a:bodyPr/>
                    <a:lstStyle/>
                    <a:p>
                      <a:pPr algn="ctr">
                        <a:spcAft>
                          <a:spcPts val="0"/>
                        </a:spcAft>
                      </a:pP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千克数</a:t>
                      </a: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2367969"/>
                  </a:ext>
                </a:extLst>
              </a:tr>
              <a:tr h="217805">
                <a:tc>
                  <a:txBody>
                    <a:bodyPr/>
                    <a:lstStyle/>
                    <a:p>
                      <a:pPr algn="ctr">
                        <a:spcAft>
                          <a:spcPts val="0"/>
                        </a:spcAft>
                      </a:pP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单价</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sz="36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千克</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endParaRPr lang="zh-CN"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endParaRPr 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05" marR="14605" marT="14605" marB="146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1318083"/>
                  </a:ext>
                </a:extLst>
              </a:tr>
            </a:tbl>
          </a:graphicData>
        </a:graphic>
      </p:graphicFrame>
      <p:sp>
        <p:nvSpPr>
          <p:cNvPr id="4" name="矩形 3"/>
          <p:cNvSpPr/>
          <p:nvPr/>
        </p:nvSpPr>
        <p:spPr>
          <a:xfrm>
            <a:off x="767630" y="4077045"/>
            <a:ext cx="10972300" cy="1754326"/>
          </a:xfrm>
          <a:prstGeom prst="rect">
            <a:avLst/>
          </a:prstGeom>
        </p:spPr>
        <p:txBody>
          <a:bodyPr wrap="square">
            <a:spAutoFit/>
          </a:bodyPr>
          <a:lstStyle/>
          <a:p>
            <a:pPr algn="just">
              <a:spcAft>
                <a:spcPts val="0"/>
              </a:spcAft>
            </a:pP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商店以混合糖的平均价</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平均价</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混合糖的总价格</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混合糖的总千克数</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作为什锦糖的单价</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要使什锦糖的单价每千克提高</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en-US"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则需再加入丙种糖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b="1" u="sng"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36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44170" y="5167915"/>
            <a:ext cx="992579" cy="646331"/>
          </a:xfrm>
          <a:prstGeom prst="rect">
            <a:avLst/>
          </a:prstGeom>
        </p:spPr>
        <p:txBody>
          <a:bodyPr wrap="none">
            <a:spAutoFit/>
          </a:bodyPr>
          <a:lstStyle/>
          <a:p>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3600" b="1" i="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600" b="1" dirty="0">
                <a:solidFill>
                  <a:srgbClr val="E13E22"/>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en-US" dirty="0"/>
          </a:p>
        </p:txBody>
      </p:sp>
    </p:spTree>
    <p:extLst>
      <p:ext uri="{BB962C8B-B14F-4D97-AF65-F5344CB8AC3E}">
        <p14:creationId xmlns:p14="http://schemas.microsoft.com/office/powerpoint/2010/main" val="70856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课件模板（2016.6）</Template>
  <TotalTime>1791</TotalTime>
  <Words>1508</Words>
  <Application>Microsoft Office PowerPoint</Application>
  <PresentationFormat>宽屏</PresentationFormat>
  <Paragraphs>74</Paragraphs>
  <Slides>16</Slides>
  <Notes>16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16</vt:i4>
      </vt:variant>
    </vt:vector>
  </HeadingPairs>
  <TitlesOfParts>
    <vt:vector size="28" baseType="lpstr">
      <vt:lpstr>等线</vt:lpstr>
      <vt:lpstr>等线 Light</vt:lpstr>
      <vt:lpstr>方正楷体_GBK</vt:lpstr>
      <vt:lpstr>方正书宋_GBK</vt:lpstr>
      <vt:lpstr>黑体</vt:lpstr>
      <vt:lpstr>宋体</vt:lpstr>
      <vt:lpstr>Arial</vt:lpstr>
      <vt:lpstr>Calibri</vt:lpstr>
      <vt:lpstr>Calibri Light</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书链出品</dc:title>
  <dc:creator>书链出品</dc:creator>
  <cp:keywords/>
  <dc:description/>
  <cp:lastModifiedBy>Admin</cp:lastModifiedBy>
  <cp:revision>140</cp:revision>
  <dcterms:created xsi:type="dcterms:W3CDTF">2024-04-24T12:16:48Z</dcterms:created>
  <dcterms:modified xsi:type="dcterms:W3CDTF">2024-11-12T16:27:28Z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2052-12.1.0.16399</vt:lpwstr>
  </property>
  <property fmtid="{D5CDD505-2E9C-101B-9397-08002B2CF9AE}" pid="3" name="KSORubyTemplateID">
    <vt:lpwstr>13</vt:lpwstr>
  </property>
  <property fmtid="{D5CDD505-2E9C-101B-9397-08002B2CF9AE}" pid="4" name="ICV">
    <vt:lpwstr>C1F74F484A28490C9854105CB33BFC36_13</vt:lpwstr>
  </property>
</Properties>
</file>